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567" r:id="rId3"/>
    <p:sldId id="576" r:id="rId4"/>
    <p:sldId id="573" r:id="rId5"/>
    <p:sldId id="305" r:id="rId6"/>
    <p:sldId id="570" r:id="rId7"/>
    <p:sldId id="572" r:id="rId8"/>
    <p:sldId id="575" r:id="rId9"/>
    <p:sldId id="574" r:id="rId10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B050"/>
    <a:srgbClr val="9467BD"/>
    <a:srgbClr val="D62627"/>
    <a:srgbClr val="1F77B4"/>
    <a:srgbClr val="FF7F0C"/>
    <a:srgbClr val="2CA02C"/>
    <a:srgbClr val="00FF00"/>
    <a:srgbClr val="09040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J:\&#30889;&#19968;&#19979;\CTF\ICASSP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TW" sz="2000" b="1"/>
              <a:t>Matching error v.s. Reverberation</a:t>
            </a:r>
            <a:r>
              <a:rPr lang="en-US" altLang="zh-TW" sz="2000" b="1" baseline="0"/>
              <a:t> time</a:t>
            </a:r>
            <a:endParaRPr lang="zh-TW" altLang="en-US" sz="2000" b="1"/>
          </a:p>
        </c:rich>
      </c:tx>
      <c:layout>
        <c:manualLayout>
          <c:xMode val="edge"/>
          <c:yMode val="edge"/>
          <c:x val="0.15036877471576263"/>
          <c:y val="2.66082104515535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4418285214348206"/>
          <c:y val="0.17685185185185184"/>
          <c:w val="0.78856627296587911"/>
          <c:h val="0.62031641878098576"/>
        </c:manualLayout>
      </c:layout>
      <c:scatterChart>
        <c:scatterStyle val="lineMarker"/>
        <c:varyColors val="0"/>
        <c:ser>
          <c:idx val="0"/>
          <c:order val="0"/>
          <c:tx>
            <c:v>Wiener filter method</c:v>
          </c:tx>
          <c:spPr>
            <a:ln w="34925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工作表1!$B$1:$E$1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xVal>
          <c:yVal>
            <c:numRef>
              <c:f>工作表1!$B$2:$E$2</c:f>
              <c:numCache>
                <c:formatCode>General</c:formatCode>
                <c:ptCount val="4"/>
                <c:pt idx="0">
                  <c:v>0.1089</c:v>
                </c:pt>
                <c:pt idx="1">
                  <c:v>0.14699999999999999</c:v>
                </c:pt>
                <c:pt idx="2">
                  <c:v>0.17899999999999999</c:v>
                </c:pt>
                <c:pt idx="3">
                  <c:v>0.20019999999999999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BA-4925-BCE9-7498F0E98DDD}"/>
            </c:ext>
          </c:extLst>
        </c:ser>
        <c:ser>
          <c:idx val="1"/>
          <c:order val="1"/>
          <c:tx>
            <c:v>RLS method</c:v>
          </c:tx>
          <c:spPr>
            <a:ln w="34925" cap="rnd">
              <a:solidFill>
                <a:srgbClr val="0000FF"/>
              </a:solidFill>
              <a:prstDash val="sysDot"/>
              <a:round/>
            </a:ln>
            <a:effectLst/>
          </c:spPr>
          <c:marker>
            <c:symbol val="triangle"/>
            <c:size val="8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  <a:effectLst/>
            </c:spPr>
          </c:marker>
          <c:xVal>
            <c:numRef>
              <c:f>工作表1!$B$1:$E$1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xVal>
          <c:yVal>
            <c:numRef>
              <c:f>工作表1!$B$3:$E$3</c:f>
              <c:numCache>
                <c:formatCode>General</c:formatCode>
                <c:ptCount val="4"/>
                <c:pt idx="0">
                  <c:v>0.1096</c:v>
                </c:pt>
                <c:pt idx="1">
                  <c:v>0.1484</c:v>
                </c:pt>
                <c:pt idx="2">
                  <c:v>0.184</c:v>
                </c:pt>
                <c:pt idx="3">
                  <c:v>0.2049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0BA-4925-BCE9-7498F0E98DDD}"/>
            </c:ext>
          </c:extLst>
        </c:ser>
        <c:ser>
          <c:idx val="2"/>
          <c:order val="2"/>
          <c:tx>
            <c:strRef>
              <c:f>工作表1!$A$4</c:f>
              <c:strCache>
                <c:ptCount val="1"/>
                <c:pt idx="0">
                  <c:v>Kalman filter method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工作表1!$B$1:$E$1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xVal>
          <c:yVal>
            <c:numRef>
              <c:f>工作表1!$B$4:$E$4</c:f>
              <c:numCache>
                <c:formatCode>General</c:formatCode>
                <c:ptCount val="4"/>
                <c:pt idx="0">
                  <c:v>0.10489999999999999</c:v>
                </c:pt>
                <c:pt idx="1">
                  <c:v>0.14330000000000001</c:v>
                </c:pt>
                <c:pt idx="2">
                  <c:v>0.17630000000000001</c:v>
                </c:pt>
                <c:pt idx="3">
                  <c:v>0.1966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BA-4925-BCE9-7498F0E98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5364288"/>
        <c:axId val="145365536"/>
      </c:scatterChart>
      <c:valAx>
        <c:axId val="145364288"/>
        <c:scaling>
          <c:orientation val="minMax"/>
          <c:max val="1.2"/>
          <c:min val="0.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TW" sz="1800" baseline="0"/>
                  <a:t>T</a:t>
                </a:r>
                <a:r>
                  <a:rPr lang="en-US" altLang="zh-TW" sz="1800" baseline="-25000"/>
                  <a:t>60</a:t>
                </a:r>
                <a:r>
                  <a:rPr lang="en-US" altLang="zh-TW" sz="1800" baseline="0"/>
                  <a:t> (s)</a:t>
                </a:r>
                <a:endParaRPr lang="zh-TW" altLang="en-US" sz="1800"/>
              </a:p>
            </c:rich>
          </c:tx>
          <c:layout>
            <c:manualLayout>
              <c:xMode val="edge"/>
              <c:yMode val="edge"/>
              <c:x val="0.49568641572242494"/>
              <c:y val="0.894637003861550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145365536"/>
        <c:crosses val="autoZero"/>
        <c:crossBetween val="midCat"/>
        <c:majorUnit val="0.2"/>
      </c:valAx>
      <c:valAx>
        <c:axId val="145365536"/>
        <c:scaling>
          <c:orientation val="minMax"/>
          <c:max val="0.27"/>
          <c:min val="0.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TW" sz="1800"/>
                  <a:t>ME</a:t>
                </a:r>
                <a:endParaRPr lang="zh-TW" alt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145364288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</c:legendEntry>
      <c:layout>
        <c:manualLayout>
          <c:xMode val="edge"/>
          <c:yMode val="edge"/>
          <c:x val="0.11953058224481108"/>
          <c:y val="0.18624829395933959"/>
          <c:w val="0.47085704502573344"/>
          <c:h val="0.357878135773012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2023/9/27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12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4.wmf"/><Relationship Id="rId4" Type="http://schemas.openxmlformats.org/officeDocument/2006/relationships/image" Target="../media/image15.png"/><Relationship Id="rId9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chart" Target="../charts/chart1.xml"/><Relationship Id="rId4" Type="http://schemas.openxmlformats.org/officeDocument/2006/relationships/image" Target="../media/image1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openxmlformats.org/officeDocument/2006/relationships/slideLayout" Target="../slideLayouts/slideLayout2.xml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2022. 09. 27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Kalman filter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Kalman algorithm applied to adaptive filter for our case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Kalman filter</a:t>
            </a: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967E1242-89A0-4481-889D-9D36B523F9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967E1242-89A0-4481-889D-9D36B523F9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36EAD8F-1806-4E10-919D-B940120A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868478"/>
              </p:ext>
            </p:extLst>
          </p:nvPr>
        </p:nvGraphicFramePr>
        <p:xfrm>
          <a:off x="602600" y="873093"/>
          <a:ext cx="2530475" cy="580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Equation" r:id="rId5" imgW="1726920" imgH="3962160" progId="Equation.DSMT4">
                  <p:embed/>
                </p:oleObj>
              </mc:Choice>
              <mc:Fallback>
                <p:oleObj name="Equation" r:id="rId5" imgW="1726920" imgH="3962160" progId="Equation.DSMT4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D36EAD8F-1806-4E10-919D-B940120AB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2600" y="873093"/>
                        <a:ext cx="2530475" cy="580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C7290C65-3687-40B5-AAA8-3B2654CE40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308783"/>
              </p:ext>
            </p:extLst>
          </p:nvPr>
        </p:nvGraphicFramePr>
        <p:xfrm>
          <a:off x="4585769" y="873093"/>
          <a:ext cx="3054910" cy="2578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7" imgW="2197080" imgH="1854000" progId="Equation.DSMT4">
                  <p:embed/>
                </p:oleObj>
              </mc:Choice>
              <mc:Fallback>
                <p:oleObj name="Equation" r:id="rId7" imgW="2197080" imgH="18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85769" y="873093"/>
                        <a:ext cx="3054910" cy="2578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8F80D8E1-899E-4823-8FE5-EBE417017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595579"/>
              </p:ext>
            </p:extLst>
          </p:nvPr>
        </p:nvGraphicFramePr>
        <p:xfrm>
          <a:off x="4585769" y="4021138"/>
          <a:ext cx="427355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Equation" r:id="rId9" imgW="3073320" imgH="1765080" progId="Equation.DSMT4">
                  <p:embed/>
                </p:oleObj>
              </mc:Choice>
              <mc:Fallback>
                <p:oleObj name="Equation" r:id="rId9" imgW="3073320" imgH="1765080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C7290C65-3687-40B5-AAA8-3B2654CE40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85769" y="4021138"/>
                        <a:ext cx="4273550" cy="245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711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895366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Kalman algorithm applied to adaptive filter for our case</a:t>
            </a: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967E1242-89A0-4481-889D-9D36B523F9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283671"/>
              </p:ext>
            </p:extLst>
          </p:nvPr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36EAD8F-1806-4E10-919D-B940120A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368948"/>
              </p:ext>
            </p:extLst>
          </p:nvPr>
        </p:nvGraphicFramePr>
        <p:xfrm>
          <a:off x="399369" y="849312"/>
          <a:ext cx="5656197" cy="6179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5" imgW="3860640" imgH="4216320" progId="Equation.DSMT4">
                  <p:embed/>
                </p:oleObj>
              </mc:Choice>
              <mc:Fallback>
                <p:oleObj name="Equation" r:id="rId5" imgW="3860640" imgH="4216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9369" y="849312"/>
                        <a:ext cx="5656197" cy="6179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621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2C737E-54F6-4C83-844E-22348588B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52" y="1279445"/>
            <a:ext cx="7389213" cy="49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T</a:t>
                </a:r>
                <a:r>
                  <a:rPr lang="en-US" altLang="zh-TW" sz="2000" b="0" baseline="-2500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 =0.4s, 0.6s, 0.8s and 1s 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3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B23639A4-089D-41E0-94F6-0718AA3D649F}"/>
              </a:ext>
            </a:extLst>
          </p:cNvPr>
          <p:cNvGrpSpPr/>
          <p:nvPr/>
        </p:nvGrpSpPr>
        <p:grpSpPr>
          <a:xfrm>
            <a:off x="5422125" y="3415009"/>
            <a:ext cx="5261944" cy="3587286"/>
            <a:chOff x="2976175" y="1233441"/>
            <a:chExt cx="5813458" cy="40005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435DCA1-967D-4603-93B7-CA367F295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5633" y="1233441"/>
              <a:ext cx="5334000" cy="4000500"/>
            </a:xfrm>
            <a:prstGeom prst="rect">
              <a:avLst/>
            </a:prstGeom>
          </p:spPr>
        </p:pic>
        <p:graphicFrame>
          <p:nvGraphicFramePr>
            <p:cNvPr id="21" name="物件 20">
              <a:extLst>
                <a:ext uri="{FF2B5EF4-FFF2-40B4-BE49-F238E27FC236}">
                  <a16:creationId xmlns:a16="http://schemas.microsoft.com/office/drawing/2014/main" id="{8327A04F-5E58-4BA3-8334-AA9D48EDFCC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0142754"/>
                </p:ext>
              </p:extLst>
            </p:nvPr>
          </p:nvGraphicFramePr>
          <p:xfrm>
            <a:off x="2976175" y="3140075"/>
            <a:ext cx="1000125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" name="Equation" r:id="rId5" imgW="634680" imgH="177480" progId="Equation.DSMT4">
                    <p:embed/>
                  </p:oleObj>
                </mc:Choice>
                <mc:Fallback>
                  <p:oleObj name="Equation" r:id="rId5" imgW="634680" imgH="177480" progId="Equation.DSMT4">
                    <p:embed/>
                    <p:pic>
                      <p:nvPicPr>
                        <p:cNvPr id="9" name="物件 8">
                          <a:extLst>
                            <a:ext uri="{FF2B5EF4-FFF2-40B4-BE49-F238E27FC236}">
                              <a16:creationId xmlns:a16="http://schemas.microsoft.com/office/drawing/2014/main" id="{BC5C9BA1-4FF0-4EF5-B4DE-59AA1769A26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6175" y="3140075"/>
                          <a:ext cx="1000125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物件 21">
              <a:extLst>
                <a:ext uri="{FF2B5EF4-FFF2-40B4-BE49-F238E27FC236}">
                  <a16:creationId xmlns:a16="http://schemas.microsoft.com/office/drawing/2014/main" id="{F9A1F96B-4E63-44C2-8976-106AFF75FD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2084931"/>
                </p:ext>
              </p:extLst>
            </p:nvPr>
          </p:nvGraphicFramePr>
          <p:xfrm>
            <a:off x="4923095" y="4923998"/>
            <a:ext cx="820738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" name="Equation" r:id="rId7" imgW="520560" imgH="177480" progId="Equation.DSMT4">
                    <p:embed/>
                  </p:oleObj>
                </mc:Choice>
                <mc:Fallback>
                  <p:oleObj name="Equation" r:id="rId7" imgW="520560" imgH="177480" progId="Equation.DSMT4">
                    <p:embed/>
                    <p:pic>
                      <p:nvPicPr>
                        <p:cNvPr id="10" name="物件 9">
                          <a:extLst>
                            <a:ext uri="{FF2B5EF4-FFF2-40B4-BE49-F238E27FC236}">
                              <a16:creationId xmlns:a16="http://schemas.microsoft.com/office/drawing/2014/main" id="{73484708-9429-4EF4-970A-F71ABB0324D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923095" y="4923998"/>
                          <a:ext cx="820738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物件 22">
              <a:extLst>
                <a:ext uri="{FF2B5EF4-FFF2-40B4-BE49-F238E27FC236}">
                  <a16:creationId xmlns:a16="http://schemas.microsoft.com/office/drawing/2014/main" id="{C7916D31-28A5-41D5-81D5-F24781AB73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0988695"/>
                </p:ext>
              </p:extLst>
            </p:nvPr>
          </p:nvGraphicFramePr>
          <p:xfrm>
            <a:off x="7090268" y="4829175"/>
            <a:ext cx="760413" cy="280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1" name="Equation" r:id="rId9" imgW="482400" imgH="177480" progId="Equation.DSMT4">
                    <p:embed/>
                  </p:oleObj>
                </mc:Choice>
                <mc:Fallback>
                  <p:oleObj name="Equation" r:id="rId9" imgW="482400" imgH="177480" progId="Equation.DSMT4">
                    <p:embed/>
                    <p:pic>
                      <p:nvPicPr>
                        <p:cNvPr id="11" name="物件 10">
                          <a:extLst>
                            <a:ext uri="{FF2B5EF4-FFF2-40B4-BE49-F238E27FC236}">
                              <a16:creationId xmlns:a16="http://schemas.microsoft.com/office/drawing/2014/main" id="{691FC533-A145-4D12-8861-1A63569C44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090268" y="4829175"/>
                          <a:ext cx="760413" cy="2809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D7417DC-9805-43F4-8F6C-3C923002977D}"/>
                </a:ext>
              </a:extLst>
            </p:cNvPr>
            <p:cNvSpPr txBox="1"/>
            <p:nvPr/>
          </p:nvSpPr>
          <p:spPr>
            <a:xfrm>
              <a:off x="6616627" y="3108640"/>
              <a:ext cx="2147002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(2</a:t>
              </a:r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2.6</a:t>
              </a:r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1)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5A4ECC9-94E4-4C7F-BB51-1FC2F2206A5C}"/>
                </a:ext>
              </a:extLst>
            </p:cNvPr>
            <p:cNvSpPr txBox="1"/>
            <p:nvPr/>
          </p:nvSpPr>
          <p:spPr>
            <a:xfrm>
              <a:off x="4159137" y="2850010"/>
              <a:ext cx="2541577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mic (1, 1.5, 1)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接點: 弧形 25">
              <a:extLst>
                <a:ext uri="{FF2B5EF4-FFF2-40B4-BE49-F238E27FC236}">
                  <a16:creationId xmlns:a16="http://schemas.microsoft.com/office/drawing/2014/main" id="{D53C1514-790B-478F-9F35-44ACE38F7C24}"/>
                </a:ext>
              </a:extLst>
            </p:cNvPr>
            <p:cNvCxnSpPr>
              <a:cxnSpLocks/>
            </p:cNvCxnSpPr>
            <p:nvPr/>
          </p:nvCxnSpPr>
          <p:spPr>
            <a:xfrm>
              <a:off x="4790470" y="3250120"/>
              <a:ext cx="204982" cy="11715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0EA5A840-4F84-4363-9481-247432E6D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0190" y="3777689"/>
              <a:ext cx="0" cy="5275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22589618-AD04-412C-9486-05F241BA71F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5959887" y="3331739"/>
              <a:ext cx="656740" cy="18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34CE162-FD67-48E2-9227-6F5259F8BA11}"/>
                </a:ext>
              </a:extLst>
            </p:cNvPr>
            <p:cNvSpPr txBox="1"/>
            <p:nvPr/>
          </p:nvSpPr>
          <p:spPr>
            <a:xfrm>
              <a:off x="4143592" y="3535148"/>
              <a:ext cx="2863564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 spacing = 0.02m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0D9D169B-B321-42B9-B48C-E361A2443F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249" y="4120243"/>
              <a:ext cx="545405" cy="1938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D6AF3260-2DC0-497B-86E8-E3503FCB79EF}"/>
                </a:ext>
              </a:extLst>
            </p:cNvPr>
            <p:cNvCxnSpPr>
              <a:cxnSpLocks/>
            </p:cNvCxnSpPr>
            <p:nvPr/>
          </p:nvCxnSpPr>
          <p:spPr>
            <a:xfrm>
              <a:off x="4100578" y="4305237"/>
              <a:ext cx="569076" cy="1069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B6A29EC-A798-4B95-BCAC-4B1507EB2F09}"/>
                </a:ext>
              </a:extLst>
            </p:cNvPr>
            <p:cNvSpPr txBox="1"/>
            <p:nvPr/>
          </p:nvSpPr>
          <p:spPr>
            <a:xfrm>
              <a:off x="4214935" y="3834446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DACB005-6924-46EC-BD3A-B4611C06F92E}"/>
                </a:ext>
              </a:extLst>
            </p:cNvPr>
            <p:cNvSpPr txBox="1"/>
            <p:nvPr/>
          </p:nvSpPr>
          <p:spPr>
            <a:xfrm>
              <a:off x="4143592" y="4290167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09FD44E4-E580-4748-8C44-590EE069AED6}"/>
                </a:ext>
              </a:extLst>
            </p:cNvPr>
            <p:cNvSpPr txBox="1"/>
            <p:nvPr/>
          </p:nvSpPr>
          <p:spPr>
            <a:xfrm>
              <a:off x="3754655" y="3841408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7D6D9B80-BF57-4B3C-9EC2-3B5361D89923}"/>
                </a:ext>
              </a:extLst>
            </p:cNvPr>
            <p:cNvSpPr/>
            <p:nvPr/>
          </p:nvSpPr>
          <p:spPr>
            <a:xfrm>
              <a:off x="4082820" y="424534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result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E8C299B-339C-461C-A2D1-5A28E1AEA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066277"/>
              </p:ext>
            </p:extLst>
          </p:nvPr>
        </p:nvGraphicFramePr>
        <p:xfrm>
          <a:off x="500909" y="1808128"/>
          <a:ext cx="4188681" cy="3070136"/>
        </p:xfrm>
        <a:graphic>
          <a:graphicData uri="http://schemas.openxmlformats.org/drawingml/2006/table">
            <a:tbl>
              <a:tblPr firstRow="1" firstCol="1" bandRow="1"/>
              <a:tblGrid>
                <a:gridCol w="1658173">
                  <a:extLst>
                    <a:ext uri="{9D8B030D-6E8A-4147-A177-3AD203B41FA5}">
                      <a16:colId xmlns:a16="http://schemas.microsoft.com/office/drawing/2014/main" val="3166253038"/>
                    </a:ext>
                  </a:extLst>
                </a:gridCol>
                <a:gridCol w="632627">
                  <a:extLst>
                    <a:ext uri="{9D8B030D-6E8A-4147-A177-3AD203B41FA5}">
                      <a16:colId xmlns:a16="http://schemas.microsoft.com/office/drawing/2014/main" val="2324503978"/>
                    </a:ext>
                  </a:extLst>
                </a:gridCol>
                <a:gridCol w="632627">
                  <a:extLst>
                    <a:ext uri="{9D8B030D-6E8A-4147-A177-3AD203B41FA5}">
                      <a16:colId xmlns:a16="http://schemas.microsoft.com/office/drawing/2014/main" val="1992017420"/>
                    </a:ext>
                  </a:extLst>
                </a:gridCol>
                <a:gridCol w="632627">
                  <a:extLst>
                    <a:ext uri="{9D8B030D-6E8A-4147-A177-3AD203B41FA5}">
                      <a16:colId xmlns:a16="http://schemas.microsoft.com/office/drawing/2014/main" val="2472621854"/>
                    </a:ext>
                  </a:extLst>
                </a:gridCol>
                <a:gridCol w="632627">
                  <a:extLst>
                    <a:ext uri="{9D8B030D-6E8A-4147-A177-3AD203B41FA5}">
                      <a16:colId xmlns:a16="http://schemas.microsoft.com/office/drawing/2014/main" val="1469535683"/>
                    </a:ext>
                  </a:extLst>
                </a:gridCol>
              </a:tblGrid>
              <a:tr h="767534"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T</a:t>
                      </a:r>
                      <a:r>
                        <a:rPr lang="en-US" sz="1400" b="0" baseline="-250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60</a:t>
                      </a:r>
                      <a:r>
                        <a:rPr lang="en-US" sz="1400" b="0" baseline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(s)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  <a:p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Method</a:t>
                      </a:r>
                      <a:endParaRPr lang="zh-TW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</a:t>
                      </a:r>
                      <a:endParaRPr lang="zh-TW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0.6</a:t>
                      </a:r>
                      <a:endParaRPr lang="zh-TW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0.8</a:t>
                      </a:r>
                      <a:endParaRPr lang="zh-TW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1.0</a:t>
                      </a:r>
                      <a:endParaRPr lang="zh-TW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80069"/>
                  </a:ext>
                </a:extLst>
              </a:tr>
              <a:tr h="767534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Proposed Wiener filter method</a:t>
                      </a:r>
                      <a:endParaRPr lang="zh-TW" sz="1400" b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0.1089</a:t>
                      </a:r>
                      <a:endParaRPr lang="zh-TW" sz="1400" b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0.147</a:t>
                      </a:r>
                      <a:endParaRPr lang="zh-TW" sz="1400" b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0.179</a:t>
                      </a:r>
                      <a:endParaRPr lang="zh-TW" sz="1400" b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0.2002</a:t>
                      </a:r>
                      <a:endParaRPr lang="zh-TW" sz="1400" b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511727"/>
                  </a:ext>
                </a:extLst>
              </a:tr>
              <a:tr h="767534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Proposed RLS method</a:t>
                      </a:r>
                      <a:endParaRPr lang="zh-TW" sz="1400" b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0.1096</a:t>
                      </a:r>
                      <a:endParaRPr lang="zh-TW" sz="1400" b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0.1484</a:t>
                      </a:r>
                      <a:endParaRPr lang="zh-TW" sz="1400" b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0.184</a:t>
                      </a:r>
                      <a:endParaRPr lang="zh-TW" sz="1400" b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0.2049</a:t>
                      </a:r>
                      <a:endParaRPr lang="zh-TW" sz="1400" b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353853"/>
                  </a:ext>
                </a:extLst>
              </a:tr>
              <a:tr h="7675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Kalman filter method</a:t>
                      </a:r>
                      <a:endParaRPr lang="zh-TW" sz="1400" b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0.1049</a:t>
                      </a:r>
                      <a:endParaRPr lang="zh-TW" sz="1400" b="0" i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0.1433</a:t>
                      </a:r>
                      <a:endParaRPr lang="zh-TW" sz="1400" b="0" i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0.1763</a:t>
                      </a:r>
                      <a:endParaRPr lang="zh-TW" sz="1400" b="0" i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0.1966</a:t>
                      </a:r>
                      <a:endParaRPr lang="zh-TW" sz="1400" b="0" i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149393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51FC6A-6D79-401D-8F38-FD14C2959CC9}"/>
              </a:ext>
            </a:extLst>
          </p:cNvPr>
          <p:cNvSpPr txBox="1"/>
          <p:nvPr/>
        </p:nvSpPr>
        <p:spPr>
          <a:xfrm>
            <a:off x="1476641" y="1244175"/>
            <a:ext cx="2759457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ATF matching error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FAFBBAD6-0E12-49C6-8A18-464F1BF44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842144"/>
              </p:ext>
            </p:extLst>
          </p:nvPr>
        </p:nvGraphicFramePr>
        <p:xfrm>
          <a:off x="2428875" y="5472537"/>
          <a:ext cx="58356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Equation" r:id="rId3" imgW="3543120" imgH="431640" progId="Equation.DSMT4">
                  <p:embed/>
                </p:oleObj>
              </mc:Choice>
              <mc:Fallback>
                <p:oleObj name="Equation" r:id="rId3" imgW="3543120" imgH="43164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927520F3-2341-4FA7-9A03-3339B01BED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8875" y="5472537"/>
                        <a:ext cx="58356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2709468"/>
              </p:ext>
            </p:extLst>
          </p:nvPr>
        </p:nvGraphicFramePr>
        <p:xfrm>
          <a:off x="4959403" y="1448301"/>
          <a:ext cx="5733997" cy="3486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2419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result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2A820E-B170-4569-A7A3-EED83D835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1" y="2506812"/>
            <a:ext cx="4781250" cy="306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5B1063E-CEEC-493D-9AA6-3C762F50A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31" y="2506812"/>
            <a:ext cx="4685625" cy="306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61FD8A5-3B14-4070-9B96-41D7D5247128}"/>
              </a:ext>
            </a:extLst>
          </p:cNvPr>
          <p:cNvSpPr txBox="1"/>
          <p:nvPr/>
        </p:nvSpPr>
        <p:spPr>
          <a:xfrm>
            <a:off x="2531017" y="2004253"/>
            <a:ext cx="744756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PESQ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BAC135-C42A-458C-8ADD-A9ECDAB7177A}"/>
              </a:ext>
            </a:extLst>
          </p:cNvPr>
          <p:cNvSpPr txBox="1"/>
          <p:nvPr/>
        </p:nvSpPr>
        <p:spPr>
          <a:xfrm>
            <a:off x="7641178" y="2004252"/>
            <a:ext cx="60946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SDR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30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result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1EDCA77-7341-41A6-AAB9-55478ACD8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029252"/>
              </p:ext>
            </p:extLst>
          </p:nvPr>
        </p:nvGraphicFramePr>
        <p:xfrm>
          <a:off x="1010427" y="1198681"/>
          <a:ext cx="8672545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34509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734509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734509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734509">
                  <a:extLst>
                    <a:ext uri="{9D8B030D-6E8A-4147-A177-3AD203B41FA5}">
                      <a16:colId xmlns:a16="http://schemas.microsoft.com/office/drawing/2014/main" val="335654480"/>
                    </a:ext>
                  </a:extLst>
                </a:gridCol>
                <a:gridCol w="1734509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Microphone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</a:p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0.8s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10" name="source_partial">
            <a:hlinkClick r:id="" action="ppaction://media"/>
            <a:extLst>
              <a:ext uri="{FF2B5EF4-FFF2-40B4-BE49-F238E27FC236}">
                <a16:creationId xmlns:a16="http://schemas.microsoft.com/office/drawing/2014/main" id="{5E0849C5-69F8-4C22-ADB3-888C073CEF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323512" y="3956926"/>
            <a:ext cx="609600" cy="609600"/>
          </a:xfrm>
          <a:prstGeom prst="rect">
            <a:avLst/>
          </a:prstGeom>
        </p:spPr>
      </p:pic>
      <p:pic>
        <p:nvPicPr>
          <p:cNvPr id="2" name="y_nodelay_partial-0.6">
            <a:hlinkClick r:id="" action="ppaction://media"/>
            <a:extLst>
              <a:ext uri="{FF2B5EF4-FFF2-40B4-BE49-F238E27FC236}">
                <a16:creationId xmlns:a16="http://schemas.microsoft.com/office/drawing/2014/main" id="{F75C2B4F-F1DF-43F2-8D41-91F67ABBA04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041899" y="2679376"/>
            <a:ext cx="609600" cy="609600"/>
          </a:xfrm>
          <a:prstGeom prst="rect">
            <a:avLst/>
          </a:prstGeom>
        </p:spPr>
      </p:pic>
      <p:pic>
        <p:nvPicPr>
          <p:cNvPr id="7" name="y_nodelay_partial-0.8">
            <a:hlinkClick r:id="" action="ppaction://media"/>
            <a:extLst>
              <a:ext uri="{FF2B5EF4-FFF2-40B4-BE49-F238E27FC236}">
                <a16:creationId xmlns:a16="http://schemas.microsoft.com/office/drawing/2014/main" id="{CE1F9C03-DEF3-466B-8BE3-979B41ED68D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041899" y="3967487"/>
            <a:ext cx="609600" cy="609600"/>
          </a:xfrm>
          <a:prstGeom prst="rect">
            <a:avLst/>
          </a:prstGeom>
        </p:spPr>
      </p:pic>
      <p:pic>
        <p:nvPicPr>
          <p:cNvPr id="8" name="y_nodelay_partial-1.0">
            <a:hlinkClick r:id="" action="ppaction://media"/>
            <a:extLst>
              <a:ext uri="{FF2B5EF4-FFF2-40B4-BE49-F238E27FC236}">
                <a16:creationId xmlns:a16="http://schemas.microsoft.com/office/drawing/2014/main" id="{B8993DE3-DC24-4D32-93CD-78C7E93199F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039047" y="5170390"/>
            <a:ext cx="609600" cy="609600"/>
          </a:xfrm>
          <a:prstGeom prst="rect">
            <a:avLst/>
          </a:prstGeom>
        </p:spPr>
      </p:pic>
      <p:pic>
        <p:nvPicPr>
          <p:cNvPr id="23" name="y_wpe_partial-0.6">
            <a:hlinkClick r:id="" action="ppaction://media"/>
            <a:extLst>
              <a:ext uri="{FF2B5EF4-FFF2-40B4-BE49-F238E27FC236}">
                <a16:creationId xmlns:a16="http://schemas.microsoft.com/office/drawing/2014/main" id="{33D2D498-5086-45F7-B99E-DD3E300093D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840538" y="2679376"/>
            <a:ext cx="609600" cy="609600"/>
          </a:xfrm>
          <a:prstGeom prst="rect">
            <a:avLst/>
          </a:prstGeom>
        </p:spPr>
      </p:pic>
      <p:pic>
        <p:nvPicPr>
          <p:cNvPr id="24" name="y_wpe_partial-0.8">
            <a:hlinkClick r:id="" action="ppaction://media"/>
            <a:extLst>
              <a:ext uri="{FF2B5EF4-FFF2-40B4-BE49-F238E27FC236}">
                <a16:creationId xmlns:a16="http://schemas.microsoft.com/office/drawing/2014/main" id="{D1363288-C769-4792-B459-3311215B4FC3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805357" y="3927799"/>
            <a:ext cx="609600" cy="609600"/>
          </a:xfrm>
          <a:prstGeom prst="rect">
            <a:avLst/>
          </a:prstGeom>
        </p:spPr>
      </p:pic>
      <p:pic>
        <p:nvPicPr>
          <p:cNvPr id="25" name="y_wpe_partial-1.0">
            <a:hlinkClick r:id="" action="ppaction://media"/>
            <a:extLst>
              <a:ext uri="{FF2B5EF4-FFF2-40B4-BE49-F238E27FC236}">
                <a16:creationId xmlns:a16="http://schemas.microsoft.com/office/drawing/2014/main" id="{48696D26-40E4-4BA4-89BA-B24C106BAB2D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805357" y="5170390"/>
            <a:ext cx="609600" cy="609600"/>
          </a:xfrm>
          <a:prstGeom prst="rect">
            <a:avLst/>
          </a:prstGeom>
        </p:spPr>
      </p:pic>
      <p:pic>
        <p:nvPicPr>
          <p:cNvPr id="6" name="source_predict_partial_Kalman_MINT-0.6">
            <a:hlinkClick r:id="" action="ppaction://media"/>
            <a:extLst>
              <a:ext uri="{FF2B5EF4-FFF2-40B4-BE49-F238E27FC236}">
                <a16:creationId xmlns:a16="http://schemas.microsoft.com/office/drawing/2014/main" id="{738A09AB-4C8A-49E3-A5D8-33875F861B6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445759" y="2679376"/>
            <a:ext cx="609600" cy="609600"/>
          </a:xfrm>
          <a:prstGeom prst="rect">
            <a:avLst/>
          </a:prstGeom>
        </p:spPr>
      </p:pic>
      <p:pic>
        <p:nvPicPr>
          <p:cNvPr id="11" name="source_predict_partial_Kalman_MINT-0.8">
            <a:hlinkClick r:id="" action="ppaction://media"/>
            <a:extLst>
              <a:ext uri="{FF2B5EF4-FFF2-40B4-BE49-F238E27FC236}">
                <a16:creationId xmlns:a16="http://schemas.microsoft.com/office/drawing/2014/main" id="{51C58A32-3E59-4EFA-BBF9-B8ADBFE90D6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445759" y="3874499"/>
            <a:ext cx="609600" cy="609600"/>
          </a:xfrm>
          <a:prstGeom prst="rect">
            <a:avLst/>
          </a:prstGeom>
        </p:spPr>
      </p:pic>
      <p:pic>
        <p:nvPicPr>
          <p:cNvPr id="13" name="source_predict_partial_Kalman_MINT-1.0">
            <a:hlinkClick r:id="" action="ppaction://media"/>
            <a:extLst>
              <a:ext uri="{FF2B5EF4-FFF2-40B4-BE49-F238E27FC236}">
                <a16:creationId xmlns:a16="http://schemas.microsoft.com/office/drawing/2014/main" id="{C12E1F58-7CD7-4DA4-AD22-D8A53D163F3E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445759" y="50696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726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245275</TotalTime>
  <Words>313</Words>
  <Application>Microsoft Office PowerPoint</Application>
  <PresentationFormat>自訂</PresentationFormat>
  <Paragraphs>91</Paragraphs>
  <Slides>9</Slides>
  <Notes>1</Notes>
  <HiddenSlides>0</HiddenSlides>
  <MMClips>10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Blind estimation of acoustic transfer functions (ATFs) and dereverberation based on convolutive transfer functions (CTFs)   Date：2022. 09. 27</vt:lpstr>
      <vt:lpstr>Outline</vt:lpstr>
      <vt:lpstr>Kalman filter</vt:lpstr>
      <vt:lpstr>Kalman algorithm applied to adaptive filter for our case</vt:lpstr>
      <vt:lpstr>PowerPoint 簡報</vt:lpstr>
      <vt:lpstr>Simulation setting</vt:lpstr>
      <vt:lpstr>Simulation result</vt:lpstr>
      <vt:lpstr>Simulation result</vt:lpstr>
      <vt:lpstr>Simulation result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2707</cp:revision>
  <dcterms:created xsi:type="dcterms:W3CDTF">2012-11-25T05:37:01Z</dcterms:created>
  <dcterms:modified xsi:type="dcterms:W3CDTF">2023-10-02T07:27:36Z</dcterms:modified>
</cp:coreProperties>
</file>